
<file path=[Content_Types].xml><?xml version="1.0" encoding="utf-8"?>
<Types xmlns="http://schemas.openxmlformats.org/package/2006/content-types">
  <Default Extension="xml" ContentType="application/vnd.openxmlformats-package.core-properties+xml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e4c9497caca40b5" /><Relationship Type="http://schemas.openxmlformats.org/officeDocument/2006/relationships/extended-properties" Target="/docProps/app.xml" Id="Rdc16e03618da417f" /><Relationship Type="http://schemas.openxmlformats.org/officeDocument/2006/relationships/officeDocument" Target="/ppt/presentation.xml" Id="R173d3585f1f6461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157d64fb91994cc6"/>
  </p:sldMasterIdLst>
  <p:notesMasterIdLst>
    <p:notesMasterId xmlns:r="http://schemas.openxmlformats.org/officeDocument/2006/relationships" r:id="R9e1a524c1b0b439e"/>
  </p:notesMasterIdLst>
  <p:sldIdLst>
    <p:sldId xmlns:r="http://schemas.openxmlformats.org/officeDocument/2006/relationships" id="256" r:id="R065462aed2d94335"/>
    <p:sldId xmlns:r="http://schemas.openxmlformats.org/officeDocument/2006/relationships" id="257" r:id="R4495b077836945ae"/>
    <p:sldId xmlns:r="http://schemas.openxmlformats.org/officeDocument/2006/relationships" id="258" r:id="R697a790d22fe468a"/>
    <p:sldId xmlns:r="http://schemas.openxmlformats.org/officeDocument/2006/relationships" id="259" r:id="R0fe324f2e63d4856"/>
    <p:sldId xmlns:r="http://schemas.openxmlformats.org/officeDocument/2006/relationships" id="260" r:id="R63e839d517414a4f"/>
    <p:sldId xmlns:r="http://schemas.openxmlformats.org/officeDocument/2006/relationships" id="261" r:id="Rb51e76982f4a45c5"/>
    <p:sldId xmlns:r="http://schemas.openxmlformats.org/officeDocument/2006/relationships" id="262" r:id="R399e8fb939e44a5c"/>
    <p:sldId xmlns:r="http://schemas.openxmlformats.org/officeDocument/2006/relationships" id="263" r:id="Rba3f7bdbba544033"/>
    <p:sldId xmlns:r="http://schemas.openxmlformats.org/officeDocument/2006/relationships" id="264" r:id="R1f82f65ad1ea4ae0"/>
    <p:sldId xmlns:r="http://schemas.openxmlformats.org/officeDocument/2006/relationships" id="265" r:id="R750c802f334749be"/>
    <p:sldId xmlns:r="http://schemas.openxmlformats.org/officeDocument/2006/relationships" id="266" r:id="R8dc39633656143b8"/>
    <p:sldId xmlns:r="http://schemas.openxmlformats.org/officeDocument/2006/relationships" id="267" r:id="R49e502143ef14f1b"/>
    <p:sldId xmlns:r="http://schemas.openxmlformats.org/officeDocument/2006/relationships" id="268" r:id="R2515208807ad4388"/>
    <p:sldId xmlns:r="http://schemas.openxmlformats.org/officeDocument/2006/relationships" id="269" r:id="R2b4fa28572c04790"/>
    <p:sldId xmlns:r="http://schemas.openxmlformats.org/officeDocument/2006/relationships" id="270" r:id="Rdc8de322da7a4bc0"/>
    <p:sldId xmlns:r="http://schemas.openxmlformats.org/officeDocument/2006/relationships" id="271" r:id="R1487c2f85ff34a3f"/>
    <p:sldId xmlns:r="http://schemas.openxmlformats.org/officeDocument/2006/relationships" id="272" r:id="R310caac9f0a14a07"/>
    <p:sldId xmlns:r="http://schemas.openxmlformats.org/officeDocument/2006/relationships" id="273" r:id="Rdbfbd4ccaa994295"/>
    <p:sldId xmlns:r="http://schemas.openxmlformats.org/officeDocument/2006/relationships" id="274" r:id="R99912a41ad144541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6858c10bf7ea4050" /><Relationship Type="http://schemas.openxmlformats.org/officeDocument/2006/relationships/slideMaster" Target="/ppt/slideMasters/slideMaster1.xml" Id="R157d64fb91994cc6" /><Relationship Type="http://schemas.openxmlformats.org/officeDocument/2006/relationships/notesMaster" Target="/ppt/notesMasters/notesMaster1.xml" Id="R9e1a524c1b0b439e" /><Relationship Type="http://schemas.openxmlformats.org/officeDocument/2006/relationships/presProps" Target="/ppt/presProps.xml" Id="Ra82348b5fb1245f0" /><Relationship Type="http://schemas.openxmlformats.org/officeDocument/2006/relationships/tableStyles" Target="/ppt/tableStyles.xml" Id="R41731900a1f14f1e" /><Relationship Type="http://schemas.openxmlformats.org/officeDocument/2006/relationships/slide" Target="/ppt/slides/slide1.xml" Id="R065462aed2d94335" /><Relationship Type="http://schemas.openxmlformats.org/officeDocument/2006/relationships/slide" Target="/ppt/slides/slide2.xml" Id="R4495b077836945ae" /><Relationship Type="http://schemas.openxmlformats.org/officeDocument/2006/relationships/slide" Target="/ppt/slides/slide3.xml" Id="R697a790d22fe468a" /><Relationship Type="http://schemas.openxmlformats.org/officeDocument/2006/relationships/slide" Target="/ppt/slides/slide4.xml" Id="R0fe324f2e63d4856" /><Relationship Type="http://schemas.openxmlformats.org/officeDocument/2006/relationships/slide" Target="/ppt/slides/slide5.xml" Id="R63e839d517414a4f" /><Relationship Type="http://schemas.openxmlformats.org/officeDocument/2006/relationships/slide" Target="/ppt/slides/slide6.xml" Id="Rb51e76982f4a45c5" /><Relationship Type="http://schemas.openxmlformats.org/officeDocument/2006/relationships/slide" Target="/ppt/slides/slide7.xml" Id="R399e8fb939e44a5c" /><Relationship Type="http://schemas.openxmlformats.org/officeDocument/2006/relationships/slide" Target="/ppt/slides/slide8.xml" Id="Rba3f7bdbba544033" /><Relationship Type="http://schemas.openxmlformats.org/officeDocument/2006/relationships/slide" Target="/ppt/slides/slide9.xml" Id="R1f82f65ad1ea4ae0" /><Relationship Type="http://schemas.openxmlformats.org/officeDocument/2006/relationships/slide" Target="/ppt/slides/slide10.xml" Id="R750c802f334749be" /><Relationship Type="http://schemas.openxmlformats.org/officeDocument/2006/relationships/slide" Target="/ppt/slides/slide11.xml" Id="R8dc39633656143b8" /><Relationship Type="http://schemas.openxmlformats.org/officeDocument/2006/relationships/slide" Target="/ppt/slides/slide12.xml" Id="R49e502143ef14f1b" /><Relationship Type="http://schemas.openxmlformats.org/officeDocument/2006/relationships/slide" Target="/ppt/slides/slide13.xml" Id="R2515208807ad4388" /><Relationship Type="http://schemas.openxmlformats.org/officeDocument/2006/relationships/slide" Target="/ppt/slides/slide14.xml" Id="R2b4fa28572c04790" /><Relationship Type="http://schemas.openxmlformats.org/officeDocument/2006/relationships/slide" Target="/ppt/slides/slide15.xml" Id="Rdc8de322da7a4bc0" /><Relationship Type="http://schemas.openxmlformats.org/officeDocument/2006/relationships/slide" Target="/ppt/slides/slide16.xml" Id="R1487c2f85ff34a3f" /><Relationship Type="http://schemas.openxmlformats.org/officeDocument/2006/relationships/slide" Target="/ppt/slides/slide17.xml" Id="R310caac9f0a14a07" /><Relationship Type="http://schemas.openxmlformats.org/officeDocument/2006/relationships/slide" Target="/ppt/slides/slide18.xml" Id="Rdbfbd4ccaa994295" /><Relationship Type="http://schemas.openxmlformats.org/officeDocument/2006/relationships/slide" Target="/ppt/slides/slide19.xml" Id="R99912a41ad144541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ff14000698a4df3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f35aff1d6d648db" /><Relationship Type="http://schemas.openxmlformats.org/officeDocument/2006/relationships/notesMaster" Target="/ppt/notesMasters/notesMaster1.xml" Id="R632b229d12dc4aaa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ffe3371b96514e6e" /><Relationship Type="http://schemas.openxmlformats.org/officeDocument/2006/relationships/notesMaster" Target="/ppt/notesMasters/notesMaster1.xml" Id="R1060354f93ef4552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3464071e74eb4a9c" /><Relationship Type="http://schemas.openxmlformats.org/officeDocument/2006/relationships/notesMaster" Target="/ppt/notesMasters/notesMaster1.xml" Id="Rb15952ba66bf42c1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2e348cc0d98c4c20" /><Relationship Type="http://schemas.openxmlformats.org/officeDocument/2006/relationships/notesMaster" Target="/ppt/notesMasters/notesMaster1.xml" Id="Rc0e3a31743e34d9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71a1834782c14706" /><Relationship Type="http://schemas.openxmlformats.org/officeDocument/2006/relationships/notesMaster" Target="/ppt/notesMasters/notesMaster1.xml" Id="R9fbdcabc40054117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3ed8c768b11f4880" /><Relationship Type="http://schemas.openxmlformats.org/officeDocument/2006/relationships/notesMaster" Target="/ppt/notesMasters/notesMaster1.xml" Id="Rdb35c9756289443f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6b99a2dd71d74253" /><Relationship Type="http://schemas.openxmlformats.org/officeDocument/2006/relationships/notesMaster" Target="/ppt/notesMasters/notesMaster1.xml" Id="R2a78315917ad439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b056a774ee04bd7" /><Relationship Type="http://schemas.openxmlformats.org/officeDocument/2006/relationships/notesMaster" Target="/ppt/notesMasters/notesMaster1.xml" Id="R4b54cecda09f4a19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4aac7a0765c54675" /><Relationship Type="http://schemas.openxmlformats.org/officeDocument/2006/relationships/notesMaster" Target="/ppt/notesMasters/notesMaster1.xml" Id="R9482fd126bd64c59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273ed500cc5349a2" /><Relationship Type="http://schemas.openxmlformats.org/officeDocument/2006/relationships/notesMaster" Target="/ppt/notesMasters/notesMaster1.xml" Id="Re5039c20d3dc46e1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1508eec89cbb4c11" /><Relationship Type="http://schemas.openxmlformats.org/officeDocument/2006/relationships/notesMaster" Target="/ppt/notesMasters/notesMaster1.xml" Id="R63ddbf0415a74af5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32f112e465e4a66" /><Relationship Type="http://schemas.openxmlformats.org/officeDocument/2006/relationships/notesMaster" Target="/ppt/notesMasters/notesMaster1.xml" Id="R008266797163454d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e0b126d5e7414a5c" /><Relationship Type="http://schemas.openxmlformats.org/officeDocument/2006/relationships/notesMaster" Target="/ppt/notesMasters/notesMaster1.xml" Id="R50cf903dc6064373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581a9fbb9f54f09" /><Relationship Type="http://schemas.openxmlformats.org/officeDocument/2006/relationships/notesMaster" Target="/ppt/notesMasters/notesMaster1.xml" Id="R03cf13c9d8554c15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26f3d18d35ca4c06" /><Relationship Type="http://schemas.openxmlformats.org/officeDocument/2006/relationships/notesMaster" Target="/ppt/notesMasters/notesMaster1.xml" Id="R86426bd85d81416c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d126aff32a9b4145" /><Relationship Type="http://schemas.openxmlformats.org/officeDocument/2006/relationships/notesMaster" Target="/ppt/notesMasters/notesMaster1.xml" Id="R729b6e7fb55640f7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1b6a3705cc284c25" /><Relationship Type="http://schemas.openxmlformats.org/officeDocument/2006/relationships/notesMaster" Target="/ppt/notesMasters/notesMaster1.xml" Id="R5dcb44c241974b9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7d366180f9fc49c1" /><Relationship Type="http://schemas.openxmlformats.org/officeDocument/2006/relationships/notesMaster" Target="/ppt/notesMasters/notesMaster1.xml" Id="R5b193221e3bf4d98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8f6c8a4726b84c63" /><Relationship Type="http://schemas.openxmlformats.org/officeDocument/2006/relationships/notesMaster" Target="/ppt/notesMasters/notesMaster1.xml" Id="R3fc44217140946d6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Cover image: NASA SDO, https://sdo.gsfc.nasa.gov/assets/img/latest/latest_1024_0171.jpg. Saved source image from previous deck; illustrative solar data context.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50-docs/onboarding.md; STUDENT_GUIDE.md. Invitation group/verification flow requires actual Authentik commissioning.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deploy/migration/ADOPTION.md; deploy/overleaf/README.md. Verify ownership and original IDs before granting service access.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entitlements.py, ADOPTION.md, STUDENT_GUIDE.md. No automatic grant or self-service privilege escalation.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deploy/README.md; Debian 13 accepted for NAS; Ubuntu retained on compute PCs and VPS. RAM must be measured during commissioning.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10-nas/slurm/slurm.conf. Planned hardware; verify native inventory at rollout.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30-rig/jupyter/lab-jupyter and lab-jupyter-info. No notebook server at enrollment.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deploy/shared-env/README.md; AGENT_USAGE.md. Students share libraries, not a running process.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deploy/mlflow/README.md; native local tests. Administrator has full native admin privileges.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Source: AGENT_USAGE.md. The file is context, not blanket authorization for mutations.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Source: deploy/mcp/README.md. Lab stdio over SSH; separate existing Overleaf client; client setup must pass two-user checks.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deploy/ROLLOUT.md and HANDOFF.md. 8 TB disk initially occupied; NAS-first bootstrap has temporary single-copy interval.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Source: 30-rig/dual-boot/README.md. Actual two-boot commissioning remains pending.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Source: deploy/NOTIFICATIONS.md; invitation generator. Email copy is manually sent; verification mail is native Authentik SMTP.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admin entitlements, quotas, submission_bans, gpu_accounting. Submission pause does not cancel existing work.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20-vps/status; rack metrics. Public data is operational telemetry, not private user records. Stanford reference URL could not be retrieved; no claim to copy it.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85-orangepi and esp32. highflownext hwmon units verified against Linux kernel source; physical commissioning pending.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70-updates/README.md; deploy/ROLLOUT.md. No untested stateful auto-upgrade promise.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Deployment design, 10 September 2026. Local tests do not mean rollout is complete. Source: supplied lab-ready bundle. Sources: STUDENT_GUIDE.md; AGENT_USAGE.md; PUBLIC-DOCS.md. URLs activated only after rollout.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ab67c6428ad4e77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39b20eb0765144c6" /><Relationship Type="http://schemas.openxmlformats.org/officeDocument/2006/relationships/slideLayout" Target="/ppt/slideLayouts/slideLayout1.xml" Id="Rbae4be2779fb4f74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bae4be2779fb4f74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a9d80336b0a438b" /><Relationship Type="http://schemas.openxmlformats.org/officeDocument/2006/relationships/image" Target="/ppt/media/image.jpeg" Id="R6199235da3cf4d59" /><Relationship Type="http://schemas.openxmlformats.org/officeDocument/2006/relationships/notesSlide" Target="/ppt/notesSlides/notesSlide1.xml" Id="R45cd80a7383c407c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a36c7061f9c4b9b" /><Relationship Type="http://schemas.openxmlformats.org/officeDocument/2006/relationships/notesSlide" Target="/ppt/notesSlides/notesSlide2.xml" Id="R7eff511f2c134acd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945831206ae40b8" /><Relationship Type="http://schemas.openxmlformats.org/officeDocument/2006/relationships/notesSlide" Target="/ppt/notesSlides/notesSlide3.xml" Id="Rc101affc464a40bc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f8a8f6d367f45a1" /><Relationship Type="http://schemas.openxmlformats.org/officeDocument/2006/relationships/notesSlide" Target="/ppt/notesSlides/notesSlide4.xml" Id="R4b35d045761c40b4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5805b91c16f471a" /><Relationship Type="http://schemas.openxmlformats.org/officeDocument/2006/relationships/notesSlide" Target="/ppt/notesSlides/notesSlide5.xml" Id="R66bb615875494d87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b74a10075334bbf" /><Relationship Type="http://schemas.openxmlformats.org/officeDocument/2006/relationships/notesSlide" Target="/ppt/notesSlides/notesSlide6.xml" Id="R33b85fedafd04cf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3b2517b1494a86" /><Relationship Type="http://schemas.openxmlformats.org/officeDocument/2006/relationships/notesSlide" Target="/ppt/notesSlides/notesSlide7.xml" Id="R6d418ab0836e41d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e1fd3701384498d" /><Relationship Type="http://schemas.openxmlformats.org/officeDocument/2006/relationships/notesSlide" Target="/ppt/notesSlides/notesSlide8.xml" Id="Rcaeb40d924ea42be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7e246a7bed744bc" /><Relationship Type="http://schemas.openxmlformats.org/officeDocument/2006/relationships/notesSlide" Target="/ppt/notesSlides/notesSlide9.xml" Id="Re087f17479ad4eb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4753fbe9d7d4823" /><Relationship Type="http://schemas.openxmlformats.org/officeDocument/2006/relationships/notesSlide" Target="/ppt/notesSlides/notesSlide10.xml" Id="Rc218f3d5a75b47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d0c0bfed6fe4205" /><Relationship Type="http://schemas.openxmlformats.org/officeDocument/2006/relationships/notesSlide" Target="/ppt/notesSlides/notesSlide11.xml" Id="Rf6e4605164a14cb4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8204f6aa7b148ae" /><Relationship Type="http://schemas.openxmlformats.org/officeDocument/2006/relationships/notesSlide" Target="/ppt/notesSlides/notesSlide12.xml" Id="R5c6e3cb20534479f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8940ae0a9ec433c" /><Relationship Type="http://schemas.openxmlformats.org/officeDocument/2006/relationships/notesSlide" Target="/ppt/notesSlides/notesSlide13.xml" Id="Re46809767b574a14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9c8cbccba1d4425" /><Relationship Type="http://schemas.openxmlformats.org/officeDocument/2006/relationships/notesSlide" Target="/ppt/notesSlides/notesSlide14.xml" Id="R71fb3cb1e3ad45c1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ac34ea85c5c440b" /><Relationship Type="http://schemas.openxmlformats.org/officeDocument/2006/relationships/notesSlide" Target="/ppt/notesSlides/notesSlide15.xml" Id="Rc6d4e75890c54a1b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6ca141d880144fc" /><Relationship Type="http://schemas.openxmlformats.org/officeDocument/2006/relationships/notesSlide" Target="/ppt/notesSlides/notesSlide16.xml" Id="Rd55eabbadcbc444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16891f7ab4b4b69" /><Relationship Type="http://schemas.openxmlformats.org/officeDocument/2006/relationships/notesSlide" Target="/ppt/notesSlides/notesSlide17.xml" Id="R863d4300c2a34bf5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273a04e053e47c9" /><Relationship Type="http://schemas.openxmlformats.org/officeDocument/2006/relationships/notesSlide" Target="/ppt/notesSlides/notesSlide18.xml" Id="R6f4f50c60d824ef5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0aa21b4412a420b" /><Relationship Type="http://schemas.openxmlformats.org/officeDocument/2006/relationships/notesSlide" Target="/ppt/notesSlides/notesSlide19.xml" Id="Rad6e926aecd24466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92B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67FEC8-26B0-4248-9A13-10024292E7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7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7CB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F21AC69-B105-4D40-8F4F-B743764471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1476375"/>
            <a:ext cx="6191250" cy="1571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49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9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lab cluster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4BA9BC04-AB7D-4D29-8A91-E7474BD500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190875"/>
            <a:ext cx="5619750" cy="1238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0">
                <a:solidFill>
                  <a:srgbClr val="D4E0E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75" b="0">
                <a:solidFill>
                  <a:srgbClr val="D4E0E2"/>
                </a:solidFill>
                <a:latin typeface="Helvetica Neue"/>
                <a:ea typeface="Helvetica Neue"/>
                <a:cs typeface="Helvetica Neue"/>
              </a:rPr>
              <a:t>Writing, shared files and</a:t>
            </a:r>
          </a:p>
          <a:p xmlns:a="http://schemas.openxmlformats.org/drawingml/2006/main">
            <a:pPr>
              <a:defRPr sz="2775" b="0">
                <a:solidFill>
                  <a:srgbClr val="D4E0E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75" b="0">
                <a:solidFill>
                  <a:srgbClr val="D4E0E2"/>
                </a:solidFill>
                <a:latin typeface="Helvetica Neue"/>
                <a:ea typeface="Helvetica Neue"/>
                <a:cs typeface="Helvetica Neue"/>
              </a:rPr>
              <a:t>GPU experiments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59B43FC-0ED0-4EE8-81BA-5D28493772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5257800"/>
            <a:ext cx="5905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025" b="0">
                <a:solidFill>
                  <a:srgbClr val="C7DFD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0">
                <a:solidFill>
                  <a:srgbClr val="C7DFD2"/>
                </a:solidFill>
                <a:latin typeface="Helvetica Neue"/>
                <a:ea typeface="Helvetica Neue"/>
                <a:cs typeface="Helvetica Neue"/>
              </a:rPr>
              <a:t>A guide for colleagues and students</a:t>
            </a:r>
          </a:p>
        </p:txBody>
      </p:sp>
      <p:pic>
        <p:nvPicPr>
          <p:cNvPr id="1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199235da3cf4d59"/>
          <a:stretch xmlns:a="http://schemas.openxmlformats.org/drawingml/2006/main"/>
        </p:blipFill>
        <p:spPr>
          <a:xfrm xmlns:a="http://schemas.openxmlformats.org/drawingml/2006/main">
            <a:off x="6667500" y="809625"/>
            <a:ext cx="4953000" cy="49530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7633617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BA7087-0526-4429-A318-1B192ED9D0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Browser-only registration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48AD15-5053-4A3B-896A-0CFE2304F1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421944-87A6-4835-860E-BC04F41A4DE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76400"/>
            <a:ext cx="10858500" cy="809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Invitation → central password → Telegram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73ADAA-1E3B-4411-8633-82DBDB295C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04800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Overleaf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285C46A-C287-4CC8-8EBD-E5C464732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61950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Write and collaborate on papers.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Use your email and central password.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C81633E-09AF-4E26-8007-68E6B18F7D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04800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Nextcloud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F9F45D7-6694-4FDB-AD98-E580B9A67D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361950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Open, upload and share files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through your browser.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68CCFA-76BB-4E41-BBF7-61667DA9F5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No SSH key, S3 account or software installation is needed for these apps.</a:t>
            </a:r>
          </a:p>
        </p:txBody>
      </p:sp>
    </p:spTree>
    <p:extLst>
      <p:ext uri="{BB962C8B-B14F-4D97-AF65-F5344CB8AC3E}">
        <p14:creationId xmlns:p14="http://schemas.microsoft.com/office/powerpoint/2010/main" val="530911141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D7BBDD2-73DF-4E2F-BE97-851B9A1B1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Existing Overleaf users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7F05A8-E1C0-417B-8DC7-8805F73BA2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DF03903-E6E6-4644-AC8F-075BC4373D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57350"/>
            <a:ext cx="10668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Keep your account and projects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51E8FB-AC3E-43ED-AB58-EA4145A015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86050"/>
            <a:ext cx="10668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The administrator links your verified email and original</a:t>
            </a:r>
          </a:p>
          <a:p xmlns:a="http://schemas.openxmlformats.org/drawingml/2006/main">
            <a:pPr>
              <a:def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Overleaf user ID to your central account.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0B6CF7F-5A98-43F6-8106-2F80BE9C2E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152900"/>
            <a:ext cx="1066800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Your owned projects, shared projects and history stay attached.</a:t>
            </a:r>
          </a:p>
          <a:p xmlns:a="http://schemas.openxmlformats.org/drawingml/2006/main">
            <a:pPr>
              <a:def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Do not register a second Overleaf account.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0851827-2D96-4839-8096-9003DD8B02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After migration, sign in with your central password.</a:t>
            </a:r>
          </a:p>
        </p:txBody>
      </p:sp>
    </p:spTree>
    <p:extLst>
      <p:ext uri="{BB962C8B-B14F-4D97-AF65-F5344CB8AC3E}">
        <p14:creationId xmlns:p14="http://schemas.microsoft.com/office/powerpoint/2010/main" val="642867081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F5EB04C-26D2-4F55-9A8E-167D881AFF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Add services when you need them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8D297D-8A61-4F2D-A3D9-1B7D9FF8E8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47700" y="1657350"/>
          <a:ext xmlns:a="http://schemas.openxmlformats.org/drawingml/2006/main" cx="10896600" cy="36195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619500"/>
                <a:gridCol w="7277100"/>
              </a:tblGrid>
              <a:tr h="7239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Need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What changes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</a:tr>
              <a:tr h="7239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GPU compute / Jupyter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Permanent Unix ID, SSH key and machine rights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Programmatic object storage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Your own Garage key and bucket permissions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  <a:tr h="7239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Experiment tracking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MLflow access; no direct S3 key needed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239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AI assistance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Optional per-user MCP connections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8AD0F0D-FA9C-4FF3-B245-AF2CFC0511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The same account receives extra rights; there is no second registration.</a:t>
            </a:r>
          </a:p>
        </p:txBody>
      </p:sp>
    </p:spTree>
    <p:extLst>
      <p:ext uri="{BB962C8B-B14F-4D97-AF65-F5344CB8AC3E}">
        <p14:creationId xmlns:p14="http://schemas.microsoft.com/office/powerpoint/2010/main" val="532492876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DC1D36C-2E27-492F-AC00-545C84AB18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Where the services run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8D861EE-58EB-4BB0-8081-8DEABD2458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47700" y="1619250"/>
          <a:ext xmlns:a="http://schemas.openxmlformats.org/drawingml/2006/main" cx="10896600" cy="366712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3714750"/>
                <a:gridCol w="7181850"/>
              </a:tblGrid>
              <a:tr h="7334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System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Role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</a:tr>
              <a:tr h="7334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Debian 13 NAS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Files, identity, apps, Slurm submission, MLflow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GPU workstations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Slurm allocations and private Jupyter sessions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  <a:tr h="7334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VPS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Public HTTPS front door and public status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3342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Orange Pi + ESP32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100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Cooling supervision and rack sensors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5A16298-6224-4288-9E6A-ECEE2A54A0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The NAS shell submits work. Heavy computation runs on an allocated node.</a:t>
            </a:r>
          </a:p>
        </p:txBody>
      </p:sp>
    </p:spTree>
    <p:extLst>
      <p:ext uri="{BB962C8B-B14F-4D97-AF65-F5344CB8AC3E}">
        <p14:creationId xmlns:p14="http://schemas.microsoft.com/office/powerpoint/2010/main" val="1322925293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7EBE3F9-DFA1-41CB-A9BF-B296D32146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Choosing a compute node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E9A3F74-8F13-46D7-B520-C6D086165E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47700" y="1724025"/>
          <a:ext xmlns:a="http://schemas.openxmlformats.org/drawingml/2006/main" cx="10896600" cy="32766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2095500"/>
                <a:gridCol w="4572000"/>
                <a:gridCol w="4229100"/>
              </a:tblGrid>
              <a:tr h="8191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Partition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Node / GPU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Typical use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</a:tr>
              <a:tr h="8191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debug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node2 · RTX 3060 · 12 GB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Debugging, small experiments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8191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batch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rig · RTX 3090 · 24 GB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Larger training jobs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  <a:tr h="81915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ingest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node2 · CPU allocation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Dataset preparation / downloads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361F0E-61C2-47AC-A2C3-3E5EDD79BC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Access is assigned per machine. A busy GPU means your job may queue.</a:t>
            </a:r>
          </a:p>
        </p:txBody>
      </p:sp>
    </p:spTree>
    <p:extLst>
      <p:ext uri="{BB962C8B-B14F-4D97-AF65-F5344CB8AC3E}">
        <p14:creationId xmlns:p14="http://schemas.microsoft.com/office/powerpoint/2010/main" val="162950819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9886D27-3BF7-4E08-83F9-BE9CCC7DB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Jupyter on demand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8921119-42BA-4027-ACCB-B0B51ADD80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F3D059F0-D99A-4BEB-876C-C653BC9DB7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57350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1  Submit from the NAS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AECBD03-AB3E-44F5-9976-5819E9AC55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2333625"/>
            <a:ext cx="100965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lab-jupyter --partition debug --time 01:00:00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E47998D-BA03-4C92-BEE7-5217CCA28C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248025"/>
            <a:ext cx="1047750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2  Open your private connection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07EF5F2-06C7-463D-B323-ABEFFA5B0F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23950" y="3914775"/>
            <a:ext cx="1009650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lab-jupyter-info JOB_ID gives your SSH tunnel and local URL.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827862A-8653-4DDD-A3CC-1B6A361E21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Save your work and run scancel JOB_ID when finished. Keep the token private.</a:t>
            </a:r>
          </a:p>
        </p:txBody>
      </p:sp>
    </p:spTree>
    <p:extLst>
      <p:ext uri="{BB962C8B-B14F-4D97-AF65-F5344CB8AC3E}">
        <p14:creationId xmlns:p14="http://schemas.microsoft.com/office/powerpoint/2010/main" val="313446522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EDE6252-0971-4BA0-93B1-E363D7F5D4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One shared Python release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A41FEC3-0D54-4C6A-B791-B2A6E31CD7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985C67-6ACD-4DF2-8BDB-D3F858A9C5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76400"/>
            <a:ext cx="104775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15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15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Read-only uv environment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950F39C-2EF1-454D-8310-F4609E872D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667000"/>
            <a:ext cx="1076325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Everyone runs the same installed libraries.</a:t>
            </a:r>
          </a:p>
          <a:p xmlns:a="http://schemas.openxmlformats.org/drawingml/2006/main">
            <a:pPr>
              <a:def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Each student keeps private processes, notebooks and credentials.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800107C-A04B-4048-9206-807B63096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238625"/>
            <a:ext cx="10668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32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32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/opt/lab/envs/teaching-2026b/bin/python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3A04FFE-04B9-454E-A40E-E15BFF83ED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Missing a package? Request a new release; never pip/uv install into this one.</a:t>
            </a:r>
          </a:p>
        </p:txBody>
      </p:sp>
    </p:spTree>
    <p:extLst>
      <p:ext uri="{BB962C8B-B14F-4D97-AF65-F5344CB8AC3E}">
        <p14:creationId xmlns:p14="http://schemas.microsoft.com/office/powerpoint/2010/main" val="45755873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307595-EBCD-4954-BAB0-C3DCF190E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Tracking experiments with MLflow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DD6E096-24BE-4554-AC16-30A02D60D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EFD67A21-3930-4EBF-8263-DA17D6EB0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9545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For students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082273E-5AC5-461B-BC65-AF2976786F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6695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Compare runs, hyperparameters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and validation metrics.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Upload selected result artifacts.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45B844-9B8A-4884-AB03-C94F772DDA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69545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For supervision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4BECD24-6B38-4183-B038-DD27302DC4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6695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The administrator can inspect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students’ experiments and artifacts.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Other students need explicit sharing.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CE0E925-D177-4202-8496-9634F8AA6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533900"/>
            <a:ext cx="1076325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625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625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Central login · private experiments by default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BD341DC-80CD-4807-BED4-C2E9A55F3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Save checkpoints separately. MLflow failure must not erase local results.</a:t>
            </a:r>
          </a:p>
        </p:txBody>
      </p:sp>
    </p:spTree>
    <p:extLst>
      <p:ext uri="{BB962C8B-B14F-4D97-AF65-F5344CB8AC3E}">
        <p14:creationId xmlns:p14="http://schemas.microsoft.com/office/powerpoint/2010/main" val="13861094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8946854-952F-43BE-B007-D5B644C5FB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Coding agents on the cluster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5F82134-7DE6-46EB-BF20-818C83F567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1936F69-BF35-47A1-A1F6-42F93BE7F4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38300"/>
            <a:ext cx="10668000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0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30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Give the model AGENT_USAGE.md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05F79B-F684-46B9-8162-FB95D40EAE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724150"/>
            <a:ext cx="10668000" cy="1762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Use the published uv interpreter and submit through Slurm.</a:t>
            </a:r>
          </a:p>
          <a:p xmlns:a="http://schemas.openxmlformats.org/drawingml/2006/main">
            <a:pPr>
              <a:def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Record parameters and metrics in MLflow.</a:t>
            </a:r>
          </a:p>
          <a:p xmlns:a="http://schemas.openxmlformats.org/drawingml/2006/main">
            <a:pPr>
              <a:def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Preserve checkpoints and respect assigned quotas.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5C64B4B-A75B-4EC9-8D47-089EA7BA5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Keep passwords, S3 keys and notebook tokens out of prompts and logs.</a:t>
            </a:r>
          </a:p>
        </p:txBody>
      </p:sp>
    </p:spTree>
    <p:extLst>
      <p:ext uri="{BB962C8B-B14F-4D97-AF65-F5344CB8AC3E}">
        <p14:creationId xmlns:p14="http://schemas.microsoft.com/office/powerpoint/2010/main" val="1966463435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19F6124-44E2-4511-869F-525BA6263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Optional MCP connections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F85BDE6-7FC2-4F45-BBF0-AFE5D5366F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11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6E1454A3-2BF0-4F80-A459-98B3061BD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5260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Lab MCP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46F1DE8-DAA6-4D2F-B06C-3360E2AF09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32410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Your own Slurm jobs and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your permitted Garage buckets.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Runs over SSH stdio on NAS.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2817F1-EC83-4BCE-8E95-AD707F5995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5260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Overleaf MCP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5B01B49-A987-4247-B087-1AA3680E9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32410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Your own Overleaf session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and project memberships.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Runs from your local MCP client.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ED4C850-E9DE-4010-8940-ECA415F59B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33925"/>
            <a:ext cx="10763250" cy="523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Review submissions, edits and object writes.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AC262A0-BDBD-432B-B420-D768C58EBA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MCP does not grant extra permissions or provide a shared administrator session.</a:t>
            </a:r>
          </a:p>
        </p:txBody>
      </p:sp>
    </p:spTree>
    <p:extLst>
      <p:ext uri="{BB962C8B-B14F-4D97-AF65-F5344CB8AC3E}">
        <p14:creationId xmlns:p14="http://schemas.microsoft.com/office/powerpoint/2010/main" val="382577623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825BEE2-0766-4725-A938-BDC5A42A35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Files, caches and backup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D8EA645-0FF5-41A0-8719-75EEE48F97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12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47700" y="1619250"/>
          <a:ext xmlns:a="http://schemas.openxmlformats.org/drawingml/2006/main" cx="10896600" cy="38100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238750"/>
                <a:gridCol w="5657850"/>
              </a:tblGrid>
              <a:tr h="7620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Storage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Purpose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</a:tr>
              <a:tr h="7620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NAS homes / projects / approved buckets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Durable working data, with verified backup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Job scratch and local caches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Temporary work; safe to regenerate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  <a:tr h="7620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Extra 6 TB on rig + 2 TB on node2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Public datasets and local staging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6200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8 TB disk on rig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Independent backup after its existing data moves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C312F49-6944-406F-857E-C0C0FF78C9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A snapshot on NAS is not an independent copy. Backup capacity is checked first.</a:t>
            </a:r>
          </a:p>
        </p:txBody>
      </p:sp>
    </p:spTree>
    <p:extLst>
      <p:ext uri="{BB962C8B-B14F-4D97-AF65-F5344CB8AC3E}">
        <p14:creationId xmlns:p14="http://schemas.microsoft.com/office/powerpoint/2010/main" val="1868511256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CE00F6-2CF5-44A2-BC7C-6A1F19E4BF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Windows and planned maintenance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056653B-BE12-4379-B88C-CFC18C2360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13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8D2D9D5-DA89-4131-9EAE-11FCB9CB04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Before Windows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46073DD-6A70-4730-8914-41A7412BC4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8600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The node drains and waits for jobs.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Only explicitly restart-safe batch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work may be held and requeued.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46A9C2C-9036-4FE6-8D22-16A06DAFF2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1450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Back in Ubuntu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DA073A2-CE16-4722-A6E5-ABCCBED98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8600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Readiness checks run before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new work is accepted.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Saved jobs keep their constraints.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A18F74D-660D-4E81-AEC2-EED0168F91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62500"/>
            <a:ext cx="1076325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75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75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A notebook’s RAM does not survive a reboot.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6C3628-DFF8-466D-B937-B8DF44D4AD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Checkpoint to durable storage. Local HDD data is unavailable while Windows runs.</a:t>
            </a:r>
          </a:p>
        </p:txBody>
      </p:sp>
    </p:spTree>
    <p:extLst>
      <p:ext uri="{BB962C8B-B14F-4D97-AF65-F5344CB8AC3E}">
        <p14:creationId xmlns:p14="http://schemas.microsoft.com/office/powerpoint/2010/main" val="1132908915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1BE7EF0-4EC5-40D0-866B-5E068665C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Email and Telegram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B5076DA-E601-460A-B924-E946D65547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14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5C3DA73-A10B-4208-8880-FF95AD4440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685925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Email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F53AE98-C9C6-45DE-9D69-F993DF50D8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57425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Invitation and guide links.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Account expiry and service notices.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Configured job / notebook messages.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68AD5DB-48C0-4050-AF15-BE1C286B53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685925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Telegram, required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0437F13-DD11-4452-9906-444D80A47D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57425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Convenient student commands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and configured notifications.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Availability depends on connectivity.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99F0098-0ED6-4552-984E-507CBE7EAB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4724400"/>
            <a:ext cx="10763250" cy="581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7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7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Email remains the main communication path.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CFE30FE-319C-41E9-9876-971297356B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Link your own Telegram with the private bot link in your invitation.</a:t>
            </a:r>
          </a:p>
        </p:txBody>
      </p:sp>
    </p:spTree>
    <p:extLst>
      <p:ext uri="{BB962C8B-B14F-4D97-AF65-F5344CB8AC3E}">
        <p14:creationId xmlns:p14="http://schemas.microsoft.com/office/powerpoint/2010/main" val="1435469042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43CDDC2-2F08-4DD3-B98B-AF70367D8C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Access and usage controls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624C9E1-3893-466C-AA46-BC677031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15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47700" y="1638300"/>
          <a:ext xmlns:a="http://schemas.openxmlformats.org/drawingml/2006/main" cx="10896600" cy="3648075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4667250"/>
                <a:gridCol w="6229350"/>
              </a:tblGrid>
              <a:tr h="72961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Administrator control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Effect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</a:tr>
              <a:tr h="72961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Service and machine grants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Enable exactly the apps and nodes needed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2961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Expiry, extension and revocation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Manage account access over time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  <a:tr h="72961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Temporary submission pause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Reject new jobs until the chosen deadline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29615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Dynamic quotas and GPU-hours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Adjust limits; inspect allocated GPU time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3F3C1E5D-666C-472B-A6D4-CDEC62A79A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Allocated GPU-hours include idle reserved GPUs; they are not GPU utilization.</a:t>
            </a:r>
          </a:p>
        </p:txBody>
      </p:sp>
    </p:spTree>
    <p:extLst>
      <p:ext uri="{BB962C8B-B14F-4D97-AF65-F5344CB8AC3E}">
        <p14:creationId xmlns:p14="http://schemas.microsoft.com/office/powerpoint/2010/main" val="1043459663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4BCF7E-6BCD-4081-B924-8DA80BE76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Public operational status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74BD5E-3DF5-4D68-91A7-0D27A77025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16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9AC0D62-ACED-4F82-A93F-4AFCD728D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Availability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B058498-7982-48C6-B789-AA7E436D6F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8600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Machine and service health,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queue capacity, timestamps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and unavailable/stale readings.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C5EB3E4-3463-47F3-8348-F14C799975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1450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Rack environment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BD5A210-1A53-44AE-9C60-2710F8231AC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8600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AHT20: air temperature / humidity.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BMP280: barometric pressure.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Cooling temperatures and flow.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E448304-81F7-4567-9801-1470305268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Student GPU-hour totals, private experiments and credentials stay off the public page.</a:t>
            </a:r>
          </a:p>
        </p:txBody>
      </p:sp>
    </p:spTree>
    <p:extLst>
      <p:ext uri="{BB962C8B-B14F-4D97-AF65-F5344CB8AC3E}">
        <p14:creationId xmlns:p14="http://schemas.microsoft.com/office/powerpoint/2010/main" val="1166466063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E3900C6-EFDD-4C49-8CCD-05D9648C32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Cooling supervision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B4A699BE-E44E-4DA7-98CF-12F3A8FE77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17</a:t>
            </a:r>
          </a:p>
        </p:txBody>
      </p:sp>
      <p:graphicFrame>
        <p:nvGraphicFramePr>
          <p:cNvPr id="7" name=""/>
          <p:cNvGraphicFramePr/>
          <p:nvPr/>
        </p:nvGraphicFramePr>
        <p:xfrm>
          <a:off xmlns:a="http://schemas.openxmlformats.org/drawingml/2006/main" x="647700" y="1657350"/>
          <a:ext xmlns:a="http://schemas.openxmlformats.org/drawingml/2006/main" cx="10896600" cy="3581400"/>
        </p:xfrm>
        <a:graphic xmlns:a="http://schemas.openxmlformats.org/drawingml/2006/main">
          <a:graphicData uri="http://schemas.openxmlformats.org/drawingml/2006/table">
            <a:tbl>
              <a:tblPr/>
              <a:tblGrid>
                <a:gridCol w="5286375"/>
                <a:gridCol w="5610225"/>
              </a:tblGrid>
              <a:tr h="71628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Instrument / control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1">
                          <a:solidFill>
                            <a:srgbClr val="FFFFFF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Role</a:t>
                      </a:r>
                    </a:p>
                  </a:txBody>
                  <a:tcPr marL="152400" marR="152400" marT="114300" marB="114300" anchor="ctr">
                    <a:solidFill>
                      <a:srgbClr val="226651"/>
                    </a:solidFill>
                  </a:tcPr>
                </a:tc>
              </a:tr>
              <a:tr h="71628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High Flow NEXT → Orange Pi USB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Hot coolant, flow and conductivity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1628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ESP32 NTC + AHT20/BMP280 + OLED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Cold coolant and local rack readings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  <a:tr h="71628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D5 / DDC on separate relays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D5 normally on; DDC optional booster</a:t>
                      </a:r>
                    </a:p>
                  </a:txBody>
                  <a:tcPr marL="152400" marR="152400" marT="114300" marB="114300" anchor="ctr">
                    <a:solidFill>
                      <a:srgbClr val="FFFFFF"/>
                    </a:solidFill>
                  </a:tcPr>
                </a:tc>
              </a:tr>
              <a:tr h="716280"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Home Assistant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  <a:tc>
                  <a:txBody>
                    <a:bodyPr>
                      <a:noAutofit/>
                    </a:bodyPr>
                    <a:lstStyle/>
                    <a:p>
                      <a:r>
                        <a:rPr sz="2025" b="0">
                          <a:solidFill>
                            <a:srgbClr val="192B36"/>
                          </a:solidFill>
                          <a:latin typeface="Helvetica Neue"/>
                          <a:ea typeface="Helvetica Neue"/>
                          <a:cs typeface="Helvetica Neue"/>
                        </a:rPr>
                        <a:t>Authenticated remote browser control</a:t>
                      </a:r>
                    </a:p>
                  </a:txBody>
                  <a:tcPr marL="152400" marR="152400" marT="114300" marB="114300" anchor="ctr">
                    <a:solidFill>
                      <a:srgbClr val="ECEFE8"/>
                    </a:solidFill>
                  </a:tcPr>
                </a:tc>
              </a:tr>
            </a:tbl>
          </a:graphicData>
        </a:graphic>
      </p:graphicFrame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A45B342-6B79-4C2E-A106-3485B4B1D8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Hot minus cold forms loop ΔT. Repair, electrical tests and wet-loop checks come first.</a:t>
            </a:r>
          </a:p>
        </p:txBody>
      </p:sp>
    </p:spTree>
    <p:extLst>
      <p:ext uri="{BB962C8B-B14F-4D97-AF65-F5344CB8AC3E}">
        <p14:creationId xmlns:p14="http://schemas.microsoft.com/office/powerpoint/2010/main" val="139394432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6F4E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6AE7C40-5F10-4D8B-A442-3C636C18C9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Updates and opening access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114AFD5-78AB-447C-9810-7BFBA9E142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18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83B7F950-9188-46FB-92B8-7D8DD05BBC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71450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Controlled updates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D5C74B-10FD-4A3F-8537-030D0A3C4B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228600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Opt-in automatic replacement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for the approved web sidecar.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Stateful apps use rehearsed upgrades.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DB83E8E-4834-426C-AC1B-A5290FB882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1714500"/>
            <a:ext cx="4905375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400" b="1">
                <a:solidFill>
                  <a:srgbClr val="226651"/>
                </a:solidFill>
                <a:latin typeface="Helvetica Neue"/>
                <a:ea typeface="Helvetica Neue"/>
                <a:cs typeface="Helvetica Neue"/>
              </a:rPr>
              <a:t>Before invitations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13FAD75-2991-4FFA-8029-E027E19BBD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72250" y="2286000"/>
            <a:ext cx="4905375" cy="1428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Restore and compare copied data.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Test two users and every permission.</a:t>
            </a:r>
          </a:p>
          <a:p xmlns:a="http://schemas.openxmlformats.org/drawingml/2006/main">
            <a:pPr>
              <a:def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75" b="0">
                <a:solidFill>
                  <a:srgbClr val="192B36"/>
                </a:solidFill>
                <a:latin typeface="Helvetica Neue"/>
                <a:ea typeface="Helvetica Neue"/>
                <a:cs typeface="Helvetica Neue"/>
              </a:rPr>
              <a:t>Publish working guide links.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D7EE035-52A2-49FB-8617-389FAD8E9B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7700" y="5800725"/>
            <a:ext cx="10477500" cy="428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725" b="0">
                <a:solidFill>
                  <a:srgbClr val="53626B"/>
                </a:solidFill>
                <a:latin typeface="Helvetica Neue"/>
                <a:ea typeface="Helvetica Neue"/>
                <a:cs typeface="Helvetica Neue"/>
              </a:rPr>
              <a:t>Overleaf CE is for trusted collaborators; generated TeX needs review before compiling.</a:t>
            </a:r>
          </a:p>
        </p:txBody>
      </p:sp>
    </p:spTree>
    <p:extLst>
      <p:ext uri="{BB962C8B-B14F-4D97-AF65-F5344CB8AC3E}">
        <p14:creationId xmlns:p14="http://schemas.microsoft.com/office/powerpoint/2010/main" val="1673586779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192B3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DACB1D-5E78-4D5D-9058-AA648BEF6A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57200"/>
            <a:ext cx="10953750" cy="857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4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Your first steps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5019FFC-3AE0-4F8B-8805-FD9F1A6E14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6334125"/>
            <a:ext cx="5143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1200" b="0">
                <a:solidFill>
                  <a:srgbClr val="B7C7C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B7C7CB"/>
                </a:solidFill>
                <a:latin typeface="Helvetica Neue"/>
                <a:ea typeface="Helvetica Neue"/>
                <a:cs typeface="Helvetica Neue"/>
              </a:rPr>
              <a:t>19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0620095-EAA5-4E93-976B-2A70674986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1809750"/>
            <a:ext cx="105727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32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2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Accept the invitation and open your assigned apps.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554FBD4-0E72-4EC6-9150-7DE93478C4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3419475"/>
            <a:ext cx="10572750" cy="1162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550" b="0">
                <a:solidFill>
                  <a:srgbClr val="D4E0E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D4E0E2"/>
                </a:solidFill>
                <a:latin typeface="Helvetica Neue"/>
                <a:ea typeface="Helvetica Neue"/>
                <a:cs typeface="Helvetica Neue"/>
              </a:rPr>
              <a:t>Need compute later? Ask for it using the same account.</a:t>
            </a:r>
          </a:p>
          <a:p xmlns:a="http://schemas.openxmlformats.org/drawingml/2006/main">
            <a:pPr>
              <a:defRPr sz="2550" b="0">
                <a:solidFill>
                  <a:srgbClr val="D4E0E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0">
                <a:solidFill>
                  <a:srgbClr val="D4E0E2"/>
                </a:solidFill>
                <a:latin typeface="Helvetica Neue"/>
                <a:ea typeface="Helvetica Neue"/>
                <a:cs typeface="Helvetica Neue"/>
              </a:rPr>
              <a:t>Before using an assistant, provide AGENT_USAGE.md.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90F9CB1-A020-4365-87D1-71B55E0CE1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" y="5219700"/>
            <a:ext cx="103822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>
            <a:noAutofit/>
          </a:bodyPr>
          <a:lstStyle xmlns:a="http://schemas.openxmlformats.org/drawingml/2006/main"/>
          <a:p xmlns:a="http://schemas.openxmlformats.org/drawingml/2006/main">
            <a:pPr>
              <a:defRPr sz="2250" b="0">
                <a:solidFill>
                  <a:srgbClr val="C7DFD2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0">
                <a:solidFill>
                  <a:srgbClr val="C7DFD2"/>
                </a:solidFill>
                <a:latin typeface="Helvetica Neue"/>
                <a:ea typeface="Helvetica Neue"/>
                <a:cs typeface="Helvetica Neue"/>
              </a:rPr>
              <a:t>docs.smtornado.com</a:t>
            </a:r>
          </a:p>
        </p:txBody>
      </p:sp>
    </p:spTree>
    <p:extLst>
      <p:ext uri="{BB962C8B-B14F-4D97-AF65-F5344CB8AC3E}">
        <p14:creationId xmlns:p14="http://schemas.microsoft.com/office/powerpoint/2010/main" val="1799812352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2026-09-10T14:14:41.5340000Z</dcterms:created>
  <dcterms:modified xsi:type="dcterms:W3CDTF">2026-09-10T14:14:41.5340000Z</dcterms:modified>
</coreProperties>
</file>